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7"/>
  </p:notesMasterIdLst>
  <p:sldIdLst>
    <p:sldId id="276" r:id="rId6"/>
  </p:sldIdLst>
  <p:sldSz cx="7199313" cy="10296525"/>
  <p:notesSz cx="6807200" cy="9939338"/>
  <p:defaultTextStyle>
    <a:defPPr>
      <a:defRPr lang="ja-JP"/>
    </a:defPPr>
    <a:lvl1pPr marL="0" algn="l" defTabSz="95377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6886" algn="l" defTabSz="95377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3770" algn="l" defTabSz="95377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0653" algn="l" defTabSz="95377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07537" algn="l" defTabSz="95377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84424" algn="l" defTabSz="95377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61309" algn="l" defTabSz="95377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38193" algn="l" defTabSz="95377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15078" algn="l" defTabSz="95377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3" userDrawn="1">
          <p15:clr>
            <a:srgbClr val="A4A3A4"/>
          </p15:clr>
        </p15:guide>
        <p15:guide id="2" pos="22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91" autoAdjust="0"/>
    <p:restoredTop sz="95208" autoAdjust="0"/>
  </p:normalViewPr>
  <p:slideViewPr>
    <p:cSldViewPr snapToGrid="0" snapToObjects="1">
      <p:cViewPr varScale="1">
        <p:scale>
          <a:sx n="57" d="100"/>
          <a:sy n="57" d="100"/>
        </p:scale>
        <p:origin x="2952" y="67"/>
      </p:cViewPr>
      <p:guideLst>
        <p:guide orient="horz" pos="3243"/>
        <p:guide pos="2268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73213503-38DC-4D04-A88D-5596B67EDF3C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0263" y="744538"/>
            <a:ext cx="26066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379293AA-E76B-42CB-AE37-B9783EA571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127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37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76886" algn="l" defTabSz="9537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53770" algn="l" defTabSz="9537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430653" algn="l" defTabSz="9537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907537" algn="l" defTabSz="9537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384424" algn="l" defTabSz="9537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861309" algn="l" defTabSz="9537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338193" algn="l" defTabSz="9537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815078" algn="l" defTabSz="9537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9293AA-E76B-42CB-AE37-B9783EA571B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295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9950" y="3198601"/>
            <a:ext cx="6119416" cy="2207078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9897" y="5834700"/>
            <a:ext cx="5039519" cy="26313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7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4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1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08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85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62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39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16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794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853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19502" y="412342"/>
            <a:ext cx="1619846" cy="8785414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9967" y="412342"/>
            <a:ext cx="4739549" cy="8785414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98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918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698" y="6616473"/>
            <a:ext cx="6119416" cy="2045004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8698" y="4364108"/>
            <a:ext cx="6119416" cy="2252364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711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42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4313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084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855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6270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398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169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3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9966" y="2402524"/>
            <a:ext cx="3179697" cy="6795231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59650" y="2402524"/>
            <a:ext cx="3179697" cy="6795231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85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9968" y="2304802"/>
            <a:ext cx="3180946" cy="9605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77117" indent="0">
              <a:buNone/>
              <a:defRPr sz="2100" b="1"/>
            </a:lvl2pPr>
            <a:lvl3pPr marL="954235" indent="0">
              <a:buNone/>
              <a:defRPr sz="1900" b="1"/>
            </a:lvl3pPr>
            <a:lvl4pPr marL="1431352" indent="0">
              <a:buNone/>
              <a:defRPr sz="1800" b="1"/>
            </a:lvl4pPr>
            <a:lvl5pPr marL="1908468" indent="0">
              <a:buNone/>
              <a:defRPr sz="1800" b="1"/>
            </a:lvl5pPr>
            <a:lvl6pPr marL="2385587" indent="0">
              <a:buNone/>
              <a:defRPr sz="1800" b="1"/>
            </a:lvl6pPr>
            <a:lvl7pPr marL="2862703" indent="0">
              <a:buNone/>
              <a:defRPr sz="1800" b="1"/>
            </a:lvl7pPr>
            <a:lvl8pPr marL="3339822" indent="0">
              <a:buNone/>
              <a:defRPr sz="1800" b="1"/>
            </a:lvl8pPr>
            <a:lvl9pPr marL="3816938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9968" y="3265334"/>
            <a:ext cx="3180946" cy="593242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57156" y="2304802"/>
            <a:ext cx="3182196" cy="9605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77117" indent="0">
              <a:buNone/>
              <a:defRPr sz="2100" b="1"/>
            </a:lvl2pPr>
            <a:lvl3pPr marL="954235" indent="0">
              <a:buNone/>
              <a:defRPr sz="1900" b="1"/>
            </a:lvl3pPr>
            <a:lvl4pPr marL="1431352" indent="0">
              <a:buNone/>
              <a:defRPr sz="1800" b="1"/>
            </a:lvl4pPr>
            <a:lvl5pPr marL="1908468" indent="0">
              <a:buNone/>
              <a:defRPr sz="1800" b="1"/>
            </a:lvl5pPr>
            <a:lvl6pPr marL="2385587" indent="0">
              <a:buNone/>
              <a:defRPr sz="1800" b="1"/>
            </a:lvl6pPr>
            <a:lvl7pPr marL="2862703" indent="0">
              <a:buNone/>
              <a:defRPr sz="1800" b="1"/>
            </a:lvl7pPr>
            <a:lvl8pPr marL="3339822" indent="0">
              <a:buNone/>
              <a:defRPr sz="1800" b="1"/>
            </a:lvl8pPr>
            <a:lvl9pPr marL="3816938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57156" y="3265334"/>
            <a:ext cx="3182196" cy="593242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4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394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777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967" y="409956"/>
            <a:ext cx="2368525" cy="174468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14733" y="409956"/>
            <a:ext cx="4024617" cy="8787800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9967" y="2154645"/>
            <a:ext cx="2368525" cy="7043109"/>
          </a:xfrm>
        </p:spPr>
        <p:txBody>
          <a:bodyPr/>
          <a:lstStyle>
            <a:lvl1pPr marL="0" indent="0">
              <a:buNone/>
              <a:defRPr sz="1500"/>
            </a:lvl1pPr>
            <a:lvl2pPr marL="477117" indent="0">
              <a:buNone/>
              <a:defRPr sz="1200"/>
            </a:lvl2pPr>
            <a:lvl3pPr marL="954235" indent="0">
              <a:buNone/>
              <a:defRPr sz="1000"/>
            </a:lvl3pPr>
            <a:lvl4pPr marL="1431352" indent="0">
              <a:buNone/>
              <a:defRPr sz="800"/>
            </a:lvl4pPr>
            <a:lvl5pPr marL="1908468" indent="0">
              <a:buNone/>
              <a:defRPr sz="800"/>
            </a:lvl5pPr>
            <a:lvl6pPr marL="2385587" indent="0">
              <a:buNone/>
              <a:defRPr sz="800"/>
            </a:lvl6pPr>
            <a:lvl7pPr marL="2862703" indent="0">
              <a:buNone/>
              <a:defRPr sz="800"/>
            </a:lvl7pPr>
            <a:lvl8pPr marL="3339822" indent="0">
              <a:buNone/>
              <a:defRPr sz="800"/>
            </a:lvl8pPr>
            <a:lvl9pPr marL="3816938" indent="0">
              <a:buNone/>
              <a:defRPr sz="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7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116" y="7207570"/>
            <a:ext cx="4319588" cy="850895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11116" y="920013"/>
            <a:ext cx="4319588" cy="6177915"/>
          </a:xfrm>
        </p:spPr>
        <p:txBody>
          <a:bodyPr/>
          <a:lstStyle>
            <a:lvl1pPr marL="0" indent="0">
              <a:buNone/>
              <a:defRPr sz="3300"/>
            </a:lvl1pPr>
            <a:lvl2pPr marL="477117" indent="0">
              <a:buNone/>
              <a:defRPr sz="2900"/>
            </a:lvl2pPr>
            <a:lvl3pPr marL="954235" indent="0">
              <a:buNone/>
              <a:defRPr sz="2400"/>
            </a:lvl3pPr>
            <a:lvl4pPr marL="1431352" indent="0">
              <a:buNone/>
              <a:defRPr sz="2100"/>
            </a:lvl4pPr>
            <a:lvl5pPr marL="1908468" indent="0">
              <a:buNone/>
              <a:defRPr sz="2100"/>
            </a:lvl5pPr>
            <a:lvl6pPr marL="2385587" indent="0">
              <a:buNone/>
              <a:defRPr sz="2100"/>
            </a:lvl6pPr>
            <a:lvl7pPr marL="2862703" indent="0">
              <a:buNone/>
              <a:defRPr sz="2100"/>
            </a:lvl7pPr>
            <a:lvl8pPr marL="3339822" indent="0">
              <a:buNone/>
              <a:defRPr sz="2100"/>
            </a:lvl8pPr>
            <a:lvl9pPr marL="3816938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11116" y="8058466"/>
            <a:ext cx="4319588" cy="1208410"/>
          </a:xfrm>
        </p:spPr>
        <p:txBody>
          <a:bodyPr/>
          <a:lstStyle>
            <a:lvl1pPr marL="0" indent="0">
              <a:buNone/>
              <a:defRPr sz="1500"/>
            </a:lvl1pPr>
            <a:lvl2pPr marL="477117" indent="0">
              <a:buNone/>
              <a:defRPr sz="1200"/>
            </a:lvl2pPr>
            <a:lvl3pPr marL="954235" indent="0">
              <a:buNone/>
              <a:defRPr sz="1000"/>
            </a:lvl3pPr>
            <a:lvl4pPr marL="1431352" indent="0">
              <a:buNone/>
              <a:defRPr sz="800"/>
            </a:lvl4pPr>
            <a:lvl5pPr marL="1908468" indent="0">
              <a:buNone/>
              <a:defRPr sz="800"/>
            </a:lvl5pPr>
            <a:lvl6pPr marL="2385587" indent="0">
              <a:buNone/>
              <a:defRPr sz="800"/>
            </a:lvl6pPr>
            <a:lvl7pPr marL="2862703" indent="0">
              <a:buNone/>
              <a:defRPr sz="800"/>
            </a:lvl7pPr>
            <a:lvl8pPr marL="3339822" indent="0">
              <a:buNone/>
              <a:defRPr sz="800"/>
            </a:lvl8pPr>
            <a:lvl9pPr marL="3816938" indent="0">
              <a:buNone/>
              <a:defRPr sz="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69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59966" y="412339"/>
            <a:ext cx="6479382" cy="1716087"/>
          </a:xfrm>
          <a:prstGeom prst="rect">
            <a:avLst/>
          </a:prstGeom>
        </p:spPr>
        <p:txBody>
          <a:bodyPr vert="horz" lIns="95422" tIns="47713" rIns="95422" bIns="47713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9966" y="2402524"/>
            <a:ext cx="6479382" cy="6795231"/>
          </a:xfrm>
          <a:prstGeom prst="rect">
            <a:avLst/>
          </a:prstGeom>
        </p:spPr>
        <p:txBody>
          <a:bodyPr vert="horz" lIns="95422" tIns="47713" rIns="95422" bIns="47713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59966" y="9543355"/>
            <a:ext cx="1679840" cy="548193"/>
          </a:xfrm>
          <a:prstGeom prst="rect">
            <a:avLst/>
          </a:prstGeom>
        </p:spPr>
        <p:txBody>
          <a:bodyPr vert="horz" lIns="95422" tIns="47713" rIns="95422" bIns="4771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54235"/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54235"/>
              <a:t>2021/5/17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459767" y="9543355"/>
            <a:ext cx="2279782" cy="548193"/>
          </a:xfrm>
          <a:prstGeom prst="rect">
            <a:avLst/>
          </a:prstGeom>
        </p:spPr>
        <p:txBody>
          <a:bodyPr vert="horz" lIns="95422" tIns="47713" rIns="95422" bIns="4771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54235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159508" y="9543355"/>
            <a:ext cx="1679840" cy="548193"/>
          </a:xfrm>
          <a:prstGeom prst="rect">
            <a:avLst/>
          </a:prstGeom>
        </p:spPr>
        <p:txBody>
          <a:bodyPr vert="horz" lIns="95422" tIns="47713" rIns="95422" bIns="4771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54235"/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54235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500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54235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839" indent="-357839" algn="l" defTabSz="954235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5315" indent="-298199" algn="l" defTabSz="954235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2793" indent="-238560" algn="l" defTabSz="95423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69911" indent="-238560" algn="l" defTabSz="954235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7028" indent="-238560" algn="l" defTabSz="954235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24146" indent="-238560" algn="l" defTabSz="954235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01263" indent="-238560" algn="l" defTabSz="954235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78381" indent="-238560" algn="l" defTabSz="954235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55498" indent="-238560" algn="l" defTabSz="954235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4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7117" algn="l" defTabSz="954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4235" algn="l" defTabSz="954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1352" algn="l" defTabSz="954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08468" algn="l" defTabSz="954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85587" algn="l" defTabSz="954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62703" algn="l" defTabSz="954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39822" algn="l" defTabSz="954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16938" algn="l" defTabSz="95423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info@bamboo-expo.jp" TargetMode="External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hyperlink" Target="https://www.bamboo-media.jp/archives/25535/" TargetMode="External"/><Relationship Id="rId12" Type="http://schemas.openxmlformats.org/officeDocument/2006/relationships/hyperlink" Target="http://bamboo-expo.jp/images/BE15_guideline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anbo.metro.tokyo.lg.jp/hamamatsucho/access/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png"/><Relationship Id="rId10" Type="http://schemas.openxmlformats.org/officeDocument/2006/relationships/image" Target="../media/image4.jpeg"/><Relationship Id="rId4" Type="http://schemas.openxmlformats.org/officeDocument/2006/relationships/hyperlink" Target="https://www.grohe.co.jp/" TargetMode="External"/><Relationship Id="rId9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24261" y="294248"/>
            <a:ext cx="1015024" cy="281010"/>
          </a:xfrm>
          <a:prstGeom prst="rect">
            <a:avLst/>
          </a:prstGeom>
          <a:noFill/>
        </p:spPr>
        <p:txBody>
          <a:bodyPr wrap="none" lIns="95410" tIns="47706" rIns="95410" bIns="47706" rtlCol="0">
            <a:spAutoFit/>
          </a:bodyPr>
          <a:lstStyle/>
          <a:p>
            <a:pPr defTabSz="954098"/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お客様 各位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18832" y="845592"/>
            <a:ext cx="1561648" cy="404120"/>
          </a:xfrm>
          <a:prstGeom prst="rect">
            <a:avLst/>
          </a:prstGeom>
          <a:noFill/>
        </p:spPr>
        <p:txBody>
          <a:bodyPr wrap="none" lIns="95410" tIns="47706" rIns="95410" bIns="47706" rtlCol="0">
            <a:spAutoFit/>
          </a:bodyPr>
          <a:lstStyle/>
          <a:p>
            <a:pPr algn="r" defTabSz="954098"/>
            <a:r>
              <a: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年 </a:t>
            </a:r>
            <a:r>
              <a: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月 発行</a:t>
            </a:r>
            <a:endParaRPr lang="en-US" altLang="ja-JP" sz="1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r" defTabSz="954098"/>
            <a:r>
              <a:rPr lang="en-US" altLang="ja-JP" sz="10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blisspa</a:t>
            </a:r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japan</a:t>
            </a:r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株式会社</a:t>
            </a:r>
            <a:endParaRPr lang="en-US" altLang="ja-JP" sz="1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68921" y="1135269"/>
            <a:ext cx="3118164" cy="311787"/>
          </a:xfrm>
          <a:prstGeom prst="rect">
            <a:avLst/>
          </a:prstGeom>
          <a:noFill/>
        </p:spPr>
        <p:txBody>
          <a:bodyPr wrap="none" lIns="95410" tIns="47706" rIns="95410" bIns="47706" rtlCol="0">
            <a:spAutoFit/>
          </a:bodyPr>
          <a:lstStyle/>
          <a:p>
            <a:pPr algn="ctr" defTabSz="954098"/>
            <a:r>
              <a:rPr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BAMBOOEXPO15</a:t>
            </a: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出展のお知らせ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9656" y="147347"/>
            <a:ext cx="1440000" cy="552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381505" y="1632185"/>
            <a:ext cx="6502757" cy="1173562"/>
          </a:xfrm>
          <a:prstGeom prst="rect">
            <a:avLst/>
          </a:prstGeom>
        </p:spPr>
        <p:txBody>
          <a:bodyPr wrap="square" lIns="95410" tIns="47706" rIns="95410" bIns="47706">
            <a:spAutoFit/>
          </a:bodyPr>
          <a:lstStyle/>
          <a:p>
            <a:pPr defTabSz="954098"/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平素は格別のご高配を賜り、厚く御礼申し上げます。</a:t>
            </a:r>
            <a:endParaRPr lang="en-US" altLang="ja-JP" sz="1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defTabSz="954098"/>
            <a:endParaRPr lang="en-US" altLang="ja-JP" sz="1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defTabSz="954098"/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この度</a:t>
            </a:r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、デザイナーと施主、メーカーを繋げる商空間づくりに特化した合同展示会、</a:t>
            </a:r>
            <a:r>
              <a: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『BAMBOOEXPO15』</a:t>
            </a:r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への出展が決定いたしましたので、ご案内いたします。</a:t>
            </a:r>
            <a:endParaRPr lang="en-US" altLang="ja-JP" sz="1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54098"/>
            <a:r>
              <a:rPr lang="en-US" altLang="ja-JP" sz="9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当展示会に関して、</a:t>
            </a:r>
            <a:r>
              <a:rPr lang="ja-JP" altLang="ja-JP" sz="9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政府による緊急事態宣言延長の発表に伴い、東京都における緊急事態措置等が決定</a:t>
            </a:r>
            <a:r>
              <a:rPr lang="ja-JP" altLang="en-US" sz="9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しましたが、</a:t>
            </a:r>
            <a:r>
              <a:rPr lang="ja-JP" altLang="ja-JP" sz="9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イベントにつきましては規制が緩和され、入場者制限（収容定員の</a:t>
            </a:r>
            <a:r>
              <a:rPr lang="en-US" altLang="ja-JP" sz="9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50%</a:t>
            </a:r>
            <a:r>
              <a:rPr lang="ja-JP" altLang="ja-JP" sz="9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以下）等の追加ガイドラインを遵守することで展示会の</a:t>
            </a:r>
            <a:r>
              <a:rPr lang="ja-JP" altLang="en-US" sz="9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実施</a:t>
            </a:r>
            <a:r>
              <a:rPr lang="ja-JP" altLang="ja-JP" sz="9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が可能となり</a:t>
            </a:r>
            <a:r>
              <a:rPr lang="ja-JP" altLang="en-US" sz="9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ja-JP" sz="9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開催が確定</a:t>
            </a:r>
            <a:r>
              <a:rPr lang="ja-JP" altLang="en-US" sz="9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となりま</a:t>
            </a:r>
            <a:r>
              <a:rPr lang="ja-JP" altLang="ja-JP" sz="9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した。</a:t>
            </a:r>
            <a:endParaRPr lang="en-US" altLang="ja-JP" sz="95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9" name="直線コネクタ 8"/>
          <p:cNvCxnSpPr>
            <a:cxnSpLocks/>
          </p:cNvCxnSpPr>
          <p:nvPr/>
        </p:nvCxnSpPr>
        <p:spPr>
          <a:xfrm>
            <a:off x="179656" y="1500016"/>
            <a:ext cx="6840000" cy="0"/>
          </a:xfrm>
          <a:prstGeom prst="line">
            <a:avLst/>
          </a:prstGeom>
          <a:ln w="508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3D60F8D3-4223-4012-A319-2654E57F6C72}"/>
              </a:ext>
            </a:extLst>
          </p:cNvPr>
          <p:cNvCxnSpPr/>
          <p:nvPr/>
        </p:nvCxnSpPr>
        <p:spPr>
          <a:xfrm>
            <a:off x="179655" y="9313401"/>
            <a:ext cx="68760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D7345F2-4BAE-45D2-9813-1B578A52D413}"/>
              </a:ext>
            </a:extLst>
          </p:cNvPr>
          <p:cNvSpPr/>
          <p:nvPr/>
        </p:nvSpPr>
        <p:spPr>
          <a:xfrm>
            <a:off x="415932" y="9369471"/>
            <a:ext cx="3600450" cy="650344"/>
          </a:xfrm>
          <a:prstGeom prst="rect">
            <a:avLst/>
          </a:prstGeom>
        </p:spPr>
        <p:txBody>
          <a:bodyPr lIns="95413" tIns="47707" rIns="95413" bIns="47707">
            <a:spAutoFit/>
          </a:bodyPr>
          <a:lstStyle/>
          <a:p>
            <a:pPr defTabSz="999670"/>
            <a:r>
              <a:rPr lang="en-US" altLang="ja-JP" sz="12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blisspa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japan 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株式会社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defTabSz="999670"/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GROHE 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事業部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defTabSz="999670"/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営業部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ABD4EFC0-A0D4-4514-A588-BB564715C1FD}"/>
              </a:ext>
            </a:extLst>
          </p:cNvPr>
          <p:cNvSpPr/>
          <p:nvPr/>
        </p:nvSpPr>
        <p:spPr>
          <a:xfrm>
            <a:off x="2794505" y="9344119"/>
            <a:ext cx="3600450" cy="558011"/>
          </a:xfrm>
          <a:prstGeom prst="rect">
            <a:avLst/>
          </a:prstGeom>
        </p:spPr>
        <p:txBody>
          <a:bodyPr lIns="95413" tIns="47707" rIns="95413" bIns="47707">
            <a:spAutoFit/>
          </a:bodyPr>
          <a:lstStyle/>
          <a:p>
            <a:pPr defTabSz="999670">
              <a:lnSpc>
                <a:spcPts val="1200"/>
              </a:lnSpc>
            </a:pPr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〒</a:t>
            </a:r>
            <a:r>
              <a:rPr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136-8535</a:t>
            </a:r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東京都江東区大島</a:t>
            </a:r>
            <a:r>
              <a:rPr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2-1-1</a:t>
            </a:r>
          </a:p>
          <a:p>
            <a:pPr defTabSz="999670">
              <a:lnSpc>
                <a:spcPts val="1200"/>
              </a:lnSpc>
            </a:pPr>
            <a:r>
              <a:rPr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TEL</a:t>
            </a:r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03-6748-1180</a:t>
            </a:r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FAX</a:t>
            </a:r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03-6748-1181</a:t>
            </a:r>
          </a:p>
          <a:p>
            <a:pPr defTabSz="999670">
              <a:lnSpc>
                <a:spcPts val="1200"/>
              </a:lnSpc>
            </a:pPr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定休日：土・日・祝日</a:t>
            </a:r>
            <a:endParaRPr lang="en-US" altLang="ja-JP" sz="9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0D14890-7616-42AD-87A2-67C1593824B3}"/>
              </a:ext>
            </a:extLst>
          </p:cNvPr>
          <p:cNvSpPr/>
          <p:nvPr/>
        </p:nvSpPr>
        <p:spPr>
          <a:xfrm>
            <a:off x="2794505" y="9881987"/>
            <a:ext cx="356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＊最新の営業時間については、</a:t>
            </a:r>
            <a:r>
              <a:rPr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WEB</a:t>
            </a:r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サイトにてご確認ください。</a:t>
            </a:r>
            <a:endParaRPr lang="en-US" altLang="ja-JP" sz="9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hlinkClick r:id="rId4"/>
              </a:rPr>
              <a:t>https://www.grohe.co.jp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A6F30311-CE7E-4276-8ABA-B55A539FD4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0339" y="2850903"/>
            <a:ext cx="1872000" cy="390756"/>
          </a:xfrm>
          <a:prstGeom prst="rect">
            <a:avLst/>
          </a:prstGeom>
        </p:spPr>
      </p:pic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F1286F5A-1ABF-49BA-8BA9-65A4FBA1E362}"/>
              </a:ext>
            </a:extLst>
          </p:cNvPr>
          <p:cNvSpPr/>
          <p:nvPr/>
        </p:nvSpPr>
        <p:spPr>
          <a:xfrm>
            <a:off x="479925" y="3186116"/>
            <a:ext cx="6496156" cy="4420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ja-JP" altLang="ja-JP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会期</a:t>
            </a:r>
            <a:r>
              <a:rPr lang="ja-JP" altLang="en-US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endParaRPr lang="ja-JP" altLang="ja-JP" sz="1000" dirty="0">
              <a:solidFill>
                <a:srgbClr val="01010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en-US" altLang="ja-JP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2021</a:t>
            </a:r>
            <a:r>
              <a:rPr lang="ja-JP" altLang="en-US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lang="ja-JP" altLang="en-US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en-US" altLang="ja-JP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火</a:t>
            </a:r>
            <a:r>
              <a:rPr lang="en-US" altLang="ja-JP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26</a:t>
            </a:r>
            <a:r>
              <a:rPr lang="ja-JP" altLang="en-US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en-US" altLang="ja-JP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水</a:t>
            </a:r>
            <a:r>
              <a:rPr lang="en-US" altLang="ja-JP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en-US" altLang="ja-JP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11:00</a:t>
            </a:r>
            <a:r>
              <a:rPr lang="ja-JP" altLang="en-US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20:00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F61DDB44-3F7D-4575-93BE-D2555D93DD30}"/>
              </a:ext>
            </a:extLst>
          </p:cNvPr>
          <p:cNvSpPr/>
          <p:nvPr/>
        </p:nvSpPr>
        <p:spPr>
          <a:xfrm>
            <a:off x="479925" y="3614148"/>
            <a:ext cx="6496156" cy="600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■会場：</a:t>
            </a:r>
            <a:endParaRPr lang="en-US" altLang="ja-JP" sz="1000" dirty="0">
              <a:solidFill>
                <a:srgbClr val="01010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東京都立産業貿易センター浜松町館 </a:t>
            </a:r>
            <a:r>
              <a:rPr lang="en-US" altLang="ja-JP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5F</a:t>
            </a:r>
            <a:r>
              <a:rPr lang="ja-JP" altLang="en-US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東京都港区海岸</a:t>
            </a:r>
            <a:r>
              <a:rPr lang="en-US" altLang="ja-JP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1-7-1)</a:t>
            </a:r>
          </a:p>
          <a:p>
            <a:r>
              <a:rPr lang="ja-JP" altLang="en-US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en-US" altLang="ja-JP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6"/>
              </a:rPr>
              <a:t>https://www.sanbo.metro.tokyo.lg.jp/hamamatsucho/access/</a:t>
            </a:r>
            <a:endParaRPr lang="ja-JP" altLang="en-US" sz="1000" dirty="0">
              <a:solidFill>
                <a:srgbClr val="01010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2407FF63-29F4-42C8-BCC3-D87D451705F5}"/>
              </a:ext>
            </a:extLst>
          </p:cNvPr>
          <p:cNvSpPr/>
          <p:nvPr/>
        </p:nvSpPr>
        <p:spPr>
          <a:xfrm>
            <a:off x="381504" y="5940724"/>
            <a:ext cx="6496154" cy="1635227"/>
          </a:xfrm>
          <a:prstGeom prst="rect">
            <a:avLst/>
          </a:prstGeom>
        </p:spPr>
        <p:txBody>
          <a:bodyPr wrap="square" lIns="95410" tIns="47706" rIns="95410" bIns="47706">
            <a:spAutoFit/>
          </a:bodyPr>
          <a:lstStyle/>
          <a:p>
            <a:pPr defTabSz="954098"/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今回、</a:t>
            </a:r>
            <a:r>
              <a: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GROHE</a:t>
            </a:r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は、</a:t>
            </a:r>
            <a:r>
              <a: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年新商品を初披露いたします。</a:t>
            </a:r>
            <a:endParaRPr lang="en-US" altLang="ja-JP" sz="1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defTabSz="954098"/>
            <a:endParaRPr lang="en-US" altLang="ja-JP" sz="1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defTabSz="954098"/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キッチン水栓は、人気の「ミンタ」よりダーククロームカラー、「エッセンス」や「アトリオ」からも新色をラインナップし、今春発行のカタログ掲載以降、お問い合わせを多くいただいている商品を公開いたします。</a:t>
            </a:r>
            <a:endParaRPr lang="en-US" altLang="ja-JP" sz="1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バスアイテムからは、３種のスプレーを背面のボタンで切り替え可能な「スマートアクティブ」シリーズ、</a:t>
            </a:r>
            <a:endParaRPr lang="en-US" altLang="ja-JP" sz="1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洗面水栓からは、建築的なフォルムが最先端デザインの「プラス」シリーズを展示。</a:t>
            </a:r>
            <a:endParaRPr lang="en-US" altLang="ja-JP" sz="1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また、手洗い習慣が見直される昨今、依然注目度の高い、自動水栓やエッセンス洗面水栓カラーラインナップなども展示いたします。</a:t>
            </a:r>
            <a:endParaRPr lang="en-US" altLang="ja-JP" sz="1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ぜひ、</a:t>
            </a:r>
            <a:r>
              <a: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GROHE</a:t>
            </a:r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ブース</a:t>
            </a:r>
            <a:r>
              <a: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『NO33』</a:t>
            </a:r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へ、お立ち寄りください。</a:t>
            </a:r>
            <a:endParaRPr lang="en-US" altLang="ja-JP" sz="1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A8BC9579-5694-4DA3-8D49-BB73C9C8A7C1}"/>
              </a:ext>
            </a:extLst>
          </p:cNvPr>
          <p:cNvSpPr/>
          <p:nvPr/>
        </p:nvSpPr>
        <p:spPr>
          <a:xfrm>
            <a:off x="479925" y="4199089"/>
            <a:ext cx="6496156" cy="600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■入場：</a:t>
            </a:r>
            <a:endParaRPr lang="ja-JP" altLang="ja-JP" sz="1000" dirty="0">
              <a:solidFill>
                <a:srgbClr val="01010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無料（要事前登録）</a:t>
            </a:r>
            <a:endParaRPr lang="en-US" altLang="ja-JP" sz="1000" dirty="0">
              <a:solidFill>
                <a:srgbClr val="01010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en-US" altLang="ja-JP" sz="1000" u="sng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  <a:hlinkClick r:id="rId7"/>
              </a:rPr>
              <a:t>https://www.bamboo-media.jp/archives/25535/</a:t>
            </a:r>
            <a:endParaRPr lang="ja-JP" altLang="en-US" sz="1000" dirty="0">
              <a:solidFill>
                <a:srgbClr val="01010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FD613DA0-BA7B-4A01-AB8B-D73A71C59AD0}"/>
              </a:ext>
            </a:extLst>
          </p:cNvPr>
          <p:cNvSpPr/>
          <p:nvPr/>
        </p:nvSpPr>
        <p:spPr>
          <a:xfrm>
            <a:off x="479925" y="4787101"/>
            <a:ext cx="6496156" cy="4420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■主催／お問い合わせ先：</a:t>
            </a:r>
            <a:endParaRPr lang="ja-JP" altLang="ja-JP" sz="1000" dirty="0">
              <a:solidFill>
                <a:srgbClr val="01010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en-US" altLang="ja-JP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BAMBOO MEDIA </a:t>
            </a:r>
            <a:r>
              <a:rPr lang="en-US" altLang="ja-JP" sz="1000" dirty="0" err="1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Co.Ltd</a:t>
            </a:r>
            <a:r>
              <a:rPr lang="en-US" altLang="ja-JP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lang="ja-JP" altLang="en-US" sz="1000" dirty="0">
                <a:solidFill>
                  <a:srgbClr val="01010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／ </a:t>
            </a:r>
            <a:r>
              <a:rPr lang="en-US" altLang="ja-JP" sz="1000" u="sng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  <a:hlinkClick r:id="rId8"/>
              </a:rPr>
              <a:t>info@bamboo-expo.jp</a:t>
            </a:r>
            <a:endParaRPr lang="en-US" altLang="ja-JP" sz="1000" dirty="0">
              <a:solidFill>
                <a:srgbClr val="01010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B4A09A7-0779-4A10-81F6-628C42A4B969}"/>
              </a:ext>
            </a:extLst>
          </p:cNvPr>
          <p:cNvSpPr/>
          <p:nvPr/>
        </p:nvSpPr>
        <p:spPr>
          <a:xfrm>
            <a:off x="388107" y="2787853"/>
            <a:ext cx="6496155" cy="3028521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5" name="図 24" descr="鏡のある洗面台&#10;&#10;自動的に生成された説明">
            <a:extLst>
              <a:ext uri="{FF2B5EF4-FFF2-40B4-BE49-F238E27FC236}">
                <a16:creationId xmlns:a16="http://schemas.microsoft.com/office/drawing/2014/main" id="{45422342-0B56-46FB-A6F5-A2B1887CB97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339" y="7569052"/>
            <a:ext cx="2160000" cy="1620000"/>
          </a:xfrm>
          <a:prstGeom prst="rect">
            <a:avLst/>
          </a:prstGeom>
        </p:spPr>
      </p:pic>
      <p:pic>
        <p:nvPicPr>
          <p:cNvPr id="29" name="図 28" descr="屋内, テーブル, 窓, 食品 が含まれている画像&#10;&#10;自動的に生成された説明">
            <a:extLst>
              <a:ext uri="{FF2B5EF4-FFF2-40B4-BE49-F238E27FC236}">
                <a16:creationId xmlns:a16="http://schemas.microsoft.com/office/drawing/2014/main" id="{8916A4D8-D113-49E8-8057-ED70B2473D3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05" y="7573299"/>
            <a:ext cx="2160000" cy="1620000"/>
          </a:xfrm>
          <a:prstGeom prst="rect">
            <a:avLst/>
          </a:prstGeom>
        </p:spPr>
      </p:pic>
      <p:pic>
        <p:nvPicPr>
          <p:cNvPr id="31" name="図 30" descr="ペア, 暗い, 男, 空気 が含まれている画像&#10;&#10;自動的に生成された説明">
            <a:extLst>
              <a:ext uri="{FF2B5EF4-FFF2-40B4-BE49-F238E27FC236}">
                <a16:creationId xmlns:a16="http://schemas.microsoft.com/office/drawing/2014/main" id="{D68970D1-0D0D-497E-9272-EA0FF7AC281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6081" y="7581247"/>
            <a:ext cx="2160000" cy="1620000"/>
          </a:xfrm>
          <a:prstGeom prst="rect">
            <a:avLst/>
          </a:prstGeom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9EBEFBA0-4A42-4DC9-AA71-BEB4E618D01C}"/>
              </a:ext>
            </a:extLst>
          </p:cNvPr>
          <p:cNvSpPr/>
          <p:nvPr/>
        </p:nvSpPr>
        <p:spPr>
          <a:xfrm>
            <a:off x="542931" y="5248954"/>
            <a:ext cx="633472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>
                <a:solidFill>
                  <a:srgbClr val="22222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rgbClr val="22222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新型コロナウイルス感染拡大防止のため、事務局より下記ガイドラインが発表されております。</a:t>
            </a:r>
            <a:endParaRPr lang="en-US" altLang="ja-JP" sz="900" dirty="0">
              <a:solidFill>
                <a:srgbClr val="22222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solidFill>
                  <a:srgbClr val="22222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ご来場の皆様におかれましては、ご理解、ご協力のほど、よろしくお願いいたします。</a:t>
            </a:r>
            <a:endParaRPr lang="en-US" altLang="ja-JP" sz="900" dirty="0">
              <a:solidFill>
                <a:srgbClr val="22222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solidFill>
                  <a:srgbClr val="22222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en-US" altLang="ja-JP" sz="900" dirty="0">
                <a:solidFill>
                  <a:srgbClr val="1EAEDB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12"/>
              </a:rPr>
              <a:t>〈BAMBOO EXPO 15</a:t>
            </a:r>
            <a:r>
              <a:rPr lang="ja-JP" altLang="en-US" sz="900" dirty="0">
                <a:solidFill>
                  <a:srgbClr val="1EAEDB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12"/>
              </a:rPr>
              <a:t>における感染拡大防止ガイドライン</a:t>
            </a:r>
            <a:r>
              <a:rPr lang="en-US" altLang="ja-JP" sz="900" dirty="0">
                <a:solidFill>
                  <a:srgbClr val="1EAEDB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12"/>
              </a:rPr>
              <a:t>〉</a:t>
            </a:r>
            <a:endParaRPr lang="ja-JP" altLang="en-US" sz="900" dirty="0"/>
          </a:p>
        </p:txBody>
      </p:sp>
      <p:pic>
        <p:nvPicPr>
          <p:cNvPr id="37" name="図 36">
            <a:extLst>
              <a:ext uri="{FF2B5EF4-FFF2-40B4-BE49-F238E27FC236}">
                <a16:creationId xmlns:a16="http://schemas.microsoft.com/office/drawing/2014/main" id="{09BBFC2F-D615-4FF2-BBE3-AEAF5F4B9AB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66339" y="3164542"/>
            <a:ext cx="2088000" cy="208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57188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fe90c19-2c5d-434f-9fb1-cc147b51a6e7">JPFS0402-1640252691-2749</_dlc_DocId>
    <_dlc_DocIdUrl xmlns="cfe90c19-2c5d-434f-9fb1-cc147b51a6e7">
      <Url>https://lixilgroup.sharepoint.com/sites/JPFS0402/_layouts/15/DocIdRedir.aspx?ID=JPFS0402-1640252691-2749</Url>
      <Description>JPFS0402-1640252691-2749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4083CB48346B4479CF70C50F4123B85" ma:contentTypeVersion="8" ma:contentTypeDescription="新しいドキュメントを作成します。" ma:contentTypeScope="" ma:versionID="ac34fad7257a8e0829a9a50b238d5d82">
  <xsd:schema xmlns:xsd="http://www.w3.org/2001/XMLSchema" xmlns:xs="http://www.w3.org/2001/XMLSchema" xmlns:p="http://schemas.microsoft.com/office/2006/metadata/properties" xmlns:ns2="cfe90c19-2c5d-434f-9fb1-cc147b51a6e7" xmlns:ns3="47cadaf2-1f4d-4fbc-b217-f6507e0d22d1" targetNamespace="http://schemas.microsoft.com/office/2006/metadata/properties" ma:root="true" ma:fieldsID="811bf4ced5293753f32fc1156184a99b" ns2:_="" ns3:_="">
    <xsd:import namespace="cfe90c19-2c5d-434f-9fb1-cc147b51a6e7"/>
    <xsd:import namespace="47cadaf2-1f4d-4fbc-b217-f6507e0d22d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90c19-2c5d-434f-9fb1-cc147b51a6e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ドキュメント ID 値" ma:description="このアイテムに割り当てられているドキュメント ID の値です。" ma:internalName="_dlc_DocId" ma:readOnly="true">
      <xsd:simpleType>
        <xsd:restriction base="dms:Text"/>
      </xsd:simpleType>
    </xsd:element>
    <xsd:element name="_dlc_DocIdUrl" ma:index="9" nillable="true" ma:displayName="ドキュメントID:" ma:description="このドキュメントへの常時接続リンクです。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 を保持" ma:description="追加時に ID を保持します。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cadaf2-1f4d-4fbc-b217-f6507e0d22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243F8E3D-A2A1-45BF-84E9-3BAB33EE831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3280bee-c702-4ec2-ad1b-78b55d542f2c"/>
    <ds:schemaRef ds:uri="http://www.w3.org/XML/1998/namespace"/>
    <ds:schemaRef ds:uri="http://purl.org/dc/dcmitype/"/>
    <ds:schemaRef ds:uri="cfe90c19-2c5d-434f-9fb1-cc147b51a6e7"/>
  </ds:schemaRefs>
</ds:datastoreItem>
</file>

<file path=customXml/itemProps2.xml><?xml version="1.0" encoding="utf-8"?>
<ds:datastoreItem xmlns:ds="http://schemas.openxmlformats.org/officeDocument/2006/customXml" ds:itemID="{32A777D8-6333-443A-8006-E8ABB5C2E7CE}"/>
</file>

<file path=customXml/itemProps3.xml><?xml version="1.0" encoding="utf-8"?>
<ds:datastoreItem xmlns:ds="http://schemas.openxmlformats.org/officeDocument/2006/customXml" ds:itemID="{6544348F-D5AD-4B57-8E55-EF573611CED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40FB1EB-D807-44E5-AECF-158544D25220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7316</TotalTime>
  <Words>461</Words>
  <Application>Microsoft Office PowerPoint</Application>
  <PresentationFormat>ユーザー設定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前田 洋子(Yoko Maeda)GROHE</dc:creator>
  <cp:lastModifiedBy>冨田 安希奈(Akina Tomita)GROHE</cp:lastModifiedBy>
  <cp:revision>392</cp:revision>
  <cp:lastPrinted>2021-03-12T07:52:29Z</cp:lastPrinted>
  <dcterms:created xsi:type="dcterms:W3CDTF">2018-11-09T10:07:37Z</dcterms:created>
  <dcterms:modified xsi:type="dcterms:W3CDTF">2021-05-17T02:41:57Z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0x01010024083CB48346B4479CF70C50F4123B85</vt:lpwstr>
  </property>
  <property fmtid="{D5CDD505-2E9C-101B-9397-08002B2CF9AE}" pid="3" name="_dlc_DocIdItemGuid">
    <vt:lpwstr>bbeb9bd3-239c-4566-8990-856eb682fd57</vt:lpwstr>
  </property>
</Properties>
</file>